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2"/>
  </p:notesMasterIdLst>
  <p:handoutMasterIdLst>
    <p:handoutMasterId r:id="rId13"/>
  </p:handoutMasterIdLst>
  <p:sldIdLst>
    <p:sldId id="280" r:id="rId2"/>
    <p:sldId id="319" r:id="rId3"/>
    <p:sldId id="320" r:id="rId4"/>
    <p:sldId id="321" r:id="rId5"/>
    <p:sldId id="323" r:id="rId6"/>
    <p:sldId id="325" r:id="rId7"/>
    <p:sldId id="322" r:id="rId8"/>
    <p:sldId id="324" r:id="rId9"/>
    <p:sldId id="318" r:id="rId10"/>
    <p:sldId id="301" r:id="rId11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AA75"/>
    <a:srgbClr val="DFCC74"/>
    <a:srgbClr val="75485E"/>
    <a:srgbClr val="CB904D"/>
    <a:srgbClr val="4D7EA8"/>
    <a:srgbClr val="01295F"/>
    <a:srgbClr val="54414E"/>
    <a:srgbClr val="C5EBC3"/>
    <a:srgbClr val="92DCE5"/>
    <a:srgbClr val="CC33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7"/>
    <p:restoredTop sz="89416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8/3/19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3643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84971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73128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>
                <a:latin typeface="Arial" charset="0"/>
                <a:ea typeface="ＭＳ Ｐゴシック" charset="-128"/>
              </a:rPr>
              <a:t>Business Analytics </a:t>
            </a:r>
            <a:r>
              <a:rPr lang="en-US" altLang="en-US" sz="8800" dirty="0">
                <a:latin typeface="Arial" charset="0"/>
                <a:ea typeface="ＭＳ Ｐゴシック" charset="-128"/>
              </a:rPr>
              <a:t>Competency Center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789536-04BA-7349-A99E-56C221A9C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CC5386-41D1-9D48-9B4E-3734AB942191}"/>
              </a:ext>
            </a:extLst>
          </p:cNvPr>
          <p:cNvSpPr txBox="1"/>
          <p:nvPr/>
        </p:nvSpPr>
        <p:spPr>
          <a:xfrm>
            <a:off x="4598988" y="4602162"/>
            <a:ext cx="142112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“The United States alone faces a </a:t>
            </a:r>
            <a:r>
              <a:rPr lang="en-US" sz="3600" b="1" dirty="0"/>
              <a:t>shortage of 140,000 to 190,000 </a:t>
            </a:r>
            <a:r>
              <a:rPr lang="en-US" sz="3600" dirty="0"/>
              <a:t>people with </a:t>
            </a:r>
            <a:r>
              <a:rPr lang="en-US" sz="3600" b="1" dirty="0"/>
              <a:t>deep analytical skills</a:t>
            </a:r>
            <a:r>
              <a:rPr lang="en-US" sz="3600" dirty="0"/>
              <a:t>, as well as </a:t>
            </a:r>
            <a:r>
              <a:rPr lang="en-US" sz="3600" b="1" dirty="0"/>
              <a:t>1.5 million managers and analysts</a:t>
            </a:r>
            <a:r>
              <a:rPr lang="en-US" sz="3600" dirty="0"/>
              <a:t> to analyze big data and make decisions based on their findings.”</a:t>
            </a:r>
          </a:p>
          <a:p>
            <a:endParaRPr lang="en-US" sz="3600" dirty="0"/>
          </a:p>
          <a:p>
            <a:r>
              <a:rPr lang="en-US" sz="3600" dirty="0"/>
              <a:t>–McKinsey's </a:t>
            </a:r>
            <a:r>
              <a:rPr lang="en-US" sz="3600" i="1" dirty="0"/>
              <a:t>Big Data Report</a:t>
            </a:r>
            <a:r>
              <a:rPr lang="en-US" sz="3600" dirty="0"/>
              <a:t> from June 2011 </a:t>
            </a:r>
          </a:p>
        </p:txBody>
      </p:sp>
    </p:spTree>
    <p:extLst>
      <p:ext uri="{BB962C8B-B14F-4D97-AF65-F5344CB8AC3E}">
        <p14:creationId xmlns:p14="http://schemas.microsoft.com/office/powerpoint/2010/main" val="273475617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789536-04BA-7349-A99E-56C221A9C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CC5386-41D1-9D48-9B4E-3734AB942191}"/>
              </a:ext>
            </a:extLst>
          </p:cNvPr>
          <p:cNvSpPr txBox="1"/>
          <p:nvPr/>
        </p:nvSpPr>
        <p:spPr>
          <a:xfrm>
            <a:off x="4598988" y="4602162"/>
            <a:ext cx="142112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“The United States alone faces a </a:t>
            </a:r>
            <a:r>
              <a:rPr lang="en-US" sz="3600" b="1" dirty="0"/>
              <a:t>shortage of 140,000 to 190,000 </a:t>
            </a:r>
            <a:r>
              <a:rPr lang="en-US" sz="3600" dirty="0"/>
              <a:t>people with </a:t>
            </a:r>
            <a:r>
              <a:rPr lang="en-US" sz="3600" b="1" dirty="0"/>
              <a:t>deep analytical skills</a:t>
            </a:r>
            <a:r>
              <a:rPr lang="en-US" sz="3600" dirty="0"/>
              <a:t>, as well as </a:t>
            </a:r>
            <a:r>
              <a:rPr lang="en-US" sz="3600" b="1" dirty="0"/>
              <a:t>1.5 million managers and analysts</a:t>
            </a:r>
            <a:r>
              <a:rPr lang="en-US" sz="3600" dirty="0"/>
              <a:t> to analyze big data and make decisions based on their findings.”</a:t>
            </a:r>
          </a:p>
          <a:p>
            <a:endParaRPr lang="en-US" sz="3600" dirty="0"/>
          </a:p>
          <a:p>
            <a:r>
              <a:rPr lang="en-US" sz="3600" dirty="0"/>
              <a:t>–McKinsey's </a:t>
            </a:r>
            <a:r>
              <a:rPr lang="en-US" sz="3600" i="1" dirty="0"/>
              <a:t>Big Data Report</a:t>
            </a:r>
            <a:r>
              <a:rPr lang="en-US" sz="3600" dirty="0"/>
              <a:t> from June 2011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9CEED9B-0CEC-F74C-9F82-87CF950E7A7C}"/>
              </a:ext>
            </a:extLst>
          </p:cNvPr>
          <p:cNvSpPr/>
          <p:nvPr/>
        </p:nvSpPr>
        <p:spPr>
          <a:xfrm rot="19803995">
            <a:off x="5659287" y="5281622"/>
            <a:ext cx="12649200" cy="2057400"/>
          </a:xfrm>
          <a:prstGeom prst="roundRect">
            <a:avLst>
              <a:gd name="adj" fmla="val 7408"/>
            </a:avLst>
          </a:prstGeom>
          <a:solidFill>
            <a:srgbClr val="01295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How do we solve the problem?</a:t>
            </a:r>
          </a:p>
        </p:txBody>
      </p:sp>
    </p:spTree>
    <p:extLst>
      <p:ext uri="{BB962C8B-B14F-4D97-AF65-F5344CB8AC3E}">
        <p14:creationId xmlns:p14="http://schemas.microsoft.com/office/powerpoint/2010/main" val="1616179918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BB919-F0C9-A547-A01F-4D4D30058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C37F15-4C75-6E48-B75F-986D292C1B8F}"/>
              </a:ext>
            </a:extLst>
          </p:cNvPr>
          <p:cNvSpPr txBox="1"/>
          <p:nvPr/>
        </p:nvSpPr>
        <p:spPr>
          <a:xfrm>
            <a:off x="4618038" y="3728481"/>
            <a:ext cx="1417320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dirty="0"/>
              <a:t>Answers to this lack of skilled analysts: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More advanced and easy-to-use self-service systems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Outsourcing the analytical function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Development of analytical factories</a:t>
            </a:r>
          </a:p>
        </p:txBody>
      </p:sp>
    </p:spTree>
    <p:extLst>
      <p:ext uri="{BB962C8B-B14F-4D97-AF65-F5344CB8AC3E}">
        <p14:creationId xmlns:p14="http://schemas.microsoft.com/office/powerpoint/2010/main" val="405444132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BB919-F0C9-A547-A01F-4D4D30058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C37F15-4C75-6E48-B75F-986D292C1B8F}"/>
              </a:ext>
            </a:extLst>
          </p:cNvPr>
          <p:cNvSpPr txBox="1"/>
          <p:nvPr/>
        </p:nvSpPr>
        <p:spPr>
          <a:xfrm>
            <a:off x="4618038" y="3728481"/>
            <a:ext cx="1417320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dirty="0"/>
              <a:t>Answers to this lack of skilled analysts: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More advanced and easy-to-use self-service systems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Outsourcing the analytical function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4000" dirty="0"/>
              <a:t>Development of analytical factories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96F1F-6FB9-D34F-8E58-B461039E0E43}"/>
              </a:ext>
            </a:extLst>
          </p:cNvPr>
          <p:cNvSpPr txBox="1"/>
          <p:nvPr/>
        </p:nvSpPr>
        <p:spPr>
          <a:xfrm>
            <a:off x="4618037" y="7767081"/>
            <a:ext cx="1417320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dirty="0"/>
              <a:t>What do we need?</a:t>
            </a:r>
          </a:p>
          <a:p>
            <a:pPr>
              <a:spcAft>
                <a:spcPts val="600"/>
              </a:spcAft>
            </a:pPr>
            <a:r>
              <a:rPr lang="en-US" sz="4000" dirty="0"/>
              <a:t>More efficient way to deploy analytics</a:t>
            </a:r>
          </a:p>
          <a:p>
            <a:pPr>
              <a:spcAft>
                <a:spcPts val="600"/>
              </a:spcAft>
            </a:pPr>
            <a:r>
              <a:rPr lang="en-US" sz="4000" dirty="0"/>
              <a:t>Scale the efforts of existing analytical staff</a:t>
            </a:r>
          </a:p>
        </p:txBody>
      </p:sp>
    </p:spTree>
    <p:extLst>
      <p:ext uri="{BB962C8B-B14F-4D97-AF65-F5344CB8AC3E}">
        <p14:creationId xmlns:p14="http://schemas.microsoft.com/office/powerpoint/2010/main" val="356637009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03742-1989-C44A-842A-C23340836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2407177-1B54-734D-8F1A-AB4E8587F915}"/>
              </a:ext>
            </a:extLst>
          </p:cNvPr>
          <p:cNvSpPr/>
          <p:nvPr/>
        </p:nvSpPr>
        <p:spPr>
          <a:xfrm>
            <a:off x="1189037" y="258762"/>
            <a:ext cx="21068348" cy="2133600"/>
          </a:xfrm>
          <a:prstGeom prst="roundRect">
            <a:avLst>
              <a:gd name="adj" fmla="val 8334"/>
            </a:avLst>
          </a:prstGeom>
          <a:solidFill>
            <a:srgbClr val="CB904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The Business Analytics Competency Center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6DDD193-4BAA-AA48-B621-24A4BE43A7D9}"/>
              </a:ext>
            </a:extLst>
          </p:cNvPr>
          <p:cNvSpPr/>
          <p:nvPr/>
        </p:nvSpPr>
        <p:spPr>
          <a:xfrm>
            <a:off x="1170464" y="2620962"/>
            <a:ext cx="21068348" cy="2362200"/>
          </a:xfrm>
          <a:prstGeom prst="roundRect">
            <a:avLst>
              <a:gd name="adj" fmla="val 8334"/>
            </a:avLst>
          </a:prstGeom>
          <a:solidFill>
            <a:srgbClr val="7548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Factors that limit successful creation and execution of business analytics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Lack of competencies in all parts of the business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Organizational structure prevents success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4159450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03742-1989-C44A-842A-C23340836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2407177-1B54-734D-8F1A-AB4E8587F915}"/>
              </a:ext>
            </a:extLst>
          </p:cNvPr>
          <p:cNvSpPr/>
          <p:nvPr/>
        </p:nvSpPr>
        <p:spPr>
          <a:xfrm>
            <a:off x="1189037" y="258762"/>
            <a:ext cx="21068348" cy="2133600"/>
          </a:xfrm>
          <a:prstGeom prst="roundRect">
            <a:avLst>
              <a:gd name="adj" fmla="val 8334"/>
            </a:avLst>
          </a:prstGeom>
          <a:solidFill>
            <a:srgbClr val="CB904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The Business Analytics Competency Center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6DDD193-4BAA-AA48-B621-24A4BE43A7D9}"/>
              </a:ext>
            </a:extLst>
          </p:cNvPr>
          <p:cNvSpPr/>
          <p:nvPr/>
        </p:nvSpPr>
        <p:spPr>
          <a:xfrm>
            <a:off x="1170464" y="2620962"/>
            <a:ext cx="21068348" cy="2362200"/>
          </a:xfrm>
          <a:prstGeom prst="roundRect">
            <a:avLst>
              <a:gd name="adj" fmla="val 8334"/>
            </a:avLst>
          </a:prstGeom>
          <a:solidFill>
            <a:srgbClr val="7548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Factors that limit successful creation and execution of business analytics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Lack of competencies in all parts of the business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Organizational structure prevents success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25F8F0C-E98E-EC41-B80F-E77FF420E6EF}"/>
              </a:ext>
            </a:extLst>
          </p:cNvPr>
          <p:cNvSpPr/>
          <p:nvPr/>
        </p:nvSpPr>
        <p:spPr>
          <a:xfrm>
            <a:off x="1170464" y="5211762"/>
            <a:ext cx="21068348" cy="2362200"/>
          </a:xfrm>
          <a:prstGeom prst="roundRect">
            <a:avLst>
              <a:gd name="adj" fmla="val 8334"/>
            </a:avLst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Includes the following competencies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Analytical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Business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IT</a:t>
            </a:r>
          </a:p>
        </p:txBody>
      </p:sp>
    </p:spTree>
    <p:extLst>
      <p:ext uri="{BB962C8B-B14F-4D97-AF65-F5344CB8AC3E}">
        <p14:creationId xmlns:p14="http://schemas.microsoft.com/office/powerpoint/2010/main" val="195702245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03742-1989-C44A-842A-C23340836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2407177-1B54-734D-8F1A-AB4E8587F915}"/>
              </a:ext>
            </a:extLst>
          </p:cNvPr>
          <p:cNvSpPr/>
          <p:nvPr/>
        </p:nvSpPr>
        <p:spPr>
          <a:xfrm>
            <a:off x="1189037" y="258762"/>
            <a:ext cx="21068348" cy="2133600"/>
          </a:xfrm>
          <a:prstGeom prst="roundRect">
            <a:avLst>
              <a:gd name="adj" fmla="val 8334"/>
            </a:avLst>
          </a:prstGeom>
          <a:solidFill>
            <a:srgbClr val="CB904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The Business Analytics Competency Center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6DDD193-4BAA-AA48-B621-24A4BE43A7D9}"/>
              </a:ext>
            </a:extLst>
          </p:cNvPr>
          <p:cNvSpPr/>
          <p:nvPr/>
        </p:nvSpPr>
        <p:spPr>
          <a:xfrm>
            <a:off x="1170464" y="2620962"/>
            <a:ext cx="21068348" cy="2362200"/>
          </a:xfrm>
          <a:prstGeom prst="roundRect">
            <a:avLst>
              <a:gd name="adj" fmla="val 8334"/>
            </a:avLst>
          </a:prstGeom>
          <a:solidFill>
            <a:srgbClr val="75485E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Factors that limit successful creation and execution of business analytics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Lack of competencies in all parts of the business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Organizational structure prevents success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25F8F0C-E98E-EC41-B80F-E77FF420E6EF}"/>
              </a:ext>
            </a:extLst>
          </p:cNvPr>
          <p:cNvSpPr/>
          <p:nvPr/>
        </p:nvSpPr>
        <p:spPr>
          <a:xfrm>
            <a:off x="1170464" y="5211762"/>
            <a:ext cx="21068348" cy="2362200"/>
          </a:xfrm>
          <a:prstGeom prst="roundRect">
            <a:avLst>
              <a:gd name="adj" fmla="val 8334"/>
            </a:avLst>
          </a:prstGeom>
          <a:solidFill>
            <a:srgbClr val="6BAA7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Includes the following competencies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Analytical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Business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E8ECA27-0B05-754E-803D-E265618BCE7E}"/>
              </a:ext>
            </a:extLst>
          </p:cNvPr>
          <p:cNvSpPr/>
          <p:nvPr/>
        </p:nvSpPr>
        <p:spPr>
          <a:xfrm>
            <a:off x="1170464" y="7802562"/>
            <a:ext cx="21068348" cy="3962400"/>
          </a:xfrm>
          <a:prstGeom prst="roundRect">
            <a:avLst>
              <a:gd name="adj" fmla="val 8334"/>
            </a:avLst>
          </a:prstGeom>
          <a:solidFill>
            <a:srgbClr val="4D7EA8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200" dirty="0"/>
              <a:t>What is it?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 problem solving forum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Maximize revenue flow from business analytics initiatives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Create analytics processes rather than IT processes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Ensures that business needs drive all technical initiatives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Ensures that the business </a:t>
            </a:r>
            <a:r>
              <a:rPr lang="en-US" sz="3200" dirty="0" err="1"/>
              <a:t>relizes</a:t>
            </a:r>
            <a:r>
              <a:rPr lang="en-US" sz="3200" dirty="0"/>
              <a:t> the benefits of BA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Ensures the necessary analytics competencies are present and accessible</a:t>
            </a:r>
          </a:p>
        </p:txBody>
      </p:sp>
    </p:spTree>
    <p:extLst>
      <p:ext uri="{BB962C8B-B14F-4D97-AF65-F5344CB8AC3E}">
        <p14:creationId xmlns:p14="http://schemas.microsoft.com/office/powerpoint/2010/main" val="36311566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3153F6-D8CC-2C4A-872E-31ED84BBE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163" y="-46039"/>
            <a:ext cx="23439438" cy="1464964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731837" y="10207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Analytics competencies centers can solve some of the shortages in </a:t>
            </a:r>
            <a:r>
              <a:rPr lang="en-US" sz="4000">
                <a:solidFill>
                  <a:schemeClr val="tx1">
                    <a:lumMod val="85000"/>
                    <a:lumOff val="15000"/>
                  </a:schemeClr>
                </a:solidFill>
              </a:rPr>
              <a:t>analytic staff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33966</TotalTime>
  <Words>320</Words>
  <Application>Microsoft Macintosh PowerPoint</Application>
  <PresentationFormat>Custom</PresentationFormat>
  <Paragraphs>53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ＭＳ Ｐゴシック</vt:lpstr>
      <vt:lpstr>Arial</vt:lpstr>
      <vt:lpstr>Calibri</vt:lpstr>
      <vt:lpstr>Online Programs Template White[1]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497</cp:revision>
  <dcterms:created xsi:type="dcterms:W3CDTF">2007-05-02T01:14:38Z</dcterms:created>
  <dcterms:modified xsi:type="dcterms:W3CDTF">2019-08-05T20:38:06Z</dcterms:modified>
</cp:coreProperties>
</file>

<file path=docProps/thumbnail.jpeg>
</file>